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bin" ContentType="application/vnd.openxmlformats-officedocument.oleObjec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>
  <p:sldMasterIdLst>
    <p:sldMasterId id="2147483684" r:id="rId1"/>
  </p:sldMasterIdLst>
  <p:sldIdLst>
    <p:sldId id="256" r:id="rId2"/>
    <p:sldId id="257" r:id="rId3"/>
    <p:sldId id="258" r:id="rId4"/>
    <p:sldId id="268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69" r:id="rId13"/>
    <p:sldId id="270" r:id="rId14"/>
    <p:sldId id="273" r:id="rId15"/>
    <p:sldId id="274" r:id="rId16"/>
    <p:sldId id="275" r:id="rId17"/>
    <p:sldId id="276" r:id="rId18"/>
    <p:sldId id="277" r:id="rId19"/>
    <p:sldId id="280" r:id="rId20"/>
    <p:sldId id="271" r:id="rId21"/>
    <p:sldId id="279" r:id="rId22"/>
    <p:sldId id="272" r:id="rId23"/>
    <p:sldId id="278" r:id="rId24"/>
    <p:sldId id="281" r:id="rId25"/>
    <p:sldId id="283" r:id="rId26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707"/>
  </p:normalViewPr>
  <p:slideViewPr>
    <p:cSldViewPr>
      <p:cViewPr varScale="1">
        <p:scale>
          <a:sx n="140" d="100"/>
          <a:sy n="140" d="100"/>
        </p:scale>
        <p:origin x="1008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Relationship Id="rId2" Type="http://schemas.openxmlformats.org/officeDocument/2006/relationships/image" Target="../media/image1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slideMaster" Target="../slideMasters/slideMaster1.xml"/><Relationship Id="rId3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2.xml"/><Relationship Id="rId2" Type="http://schemas.openxmlformats.org/officeDocument/2006/relationships/slideMaster" Target="../slideMasters/slideMaster1.xml"/><Relationship Id="rId3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17" name="Unt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de-DE" smtClean="0"/>
              <a:t>Formatvorlage des Untertitelmasters durch Klicken bearbeiten</a:t>
            </a:r>
            <a:endParaRPr lang="en-US"/>
          </a:p>
        </p:txBody>
      </p:sp>
      <p:sp>
        <p:nvSpPr>
          <p:cNvPr id="4" name="Datumsplatzhalt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6B59C-11C3-DD42-AB82-C89D7FE86E58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5" name="Fußzeilenplatzhalt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817CF401-06DF-F84D-9B77-ED14D2FCAFB7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7951218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2028E-0111-9D49-884E-18339B1B4F67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5" name="Fußzeilenplatzhalt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0589B6-FA63-6A4F-B3D1-AFB71310BF7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40065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4E2DC-9EF4-4B4C-A3C4-77783CC4EA02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5" name="Fußzeilenplatzhalt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06885F-2144-F94E-8C95-B557C329DDB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19293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2DD06F-A34C-F243-9C63-8ED1E9027D38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5" name="Fußzeilenplatzhalt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F18C6-1705-F045-A28E-5CBD9D3A722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852740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55AF8-490A-6A4C-8C92-94B11D5312E3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F0C8D903-2042-964A-913E-EAC064E7079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6905945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EFB95-0F98-EC41-96D7-D94181857CE0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6" name="Fußzeilenplatzhalt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EAD30D-4DE5-C240-83D7-048C4F67E85A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46534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7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591B0-C8CD-9C4D-8541-3C74B4290851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8" name="Fußzeilenplatzhalt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73FAA6-E0DA-0543-8CE1-52656A1978E9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422906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D369D-2122-8844-BBD4-AE7845275185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4" name="Fußzeilenplatzhalt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C43E77-0B11-9E4B-894C-6629F937D762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44088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FB5B9-3FDA-5D4B-ABD8-6AC16E6986D5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3" name="Fußzeilenplatzhalt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EB53CA-2B62-214E-9693-767B6BE4B41E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80175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5" name="Datumsplatzhalt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67CBE-B113-254A-B37C-D272BCDB411B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6" name="Fußzeilenplatzhalt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4DEB15-3538-C340-8CF0-B2F098E2CC91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655368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ine Ecke des Rechtecks schneiden und abrunden 13"/>
          <p:cNvSpPr>
            <a:spLocks/>
          </p:cNvSpPr>
          <p:nvPr/>
        </p:nvSpPr>
        <p:spPr bwMode="auto">
          <a:xfrm rot="420000" flipV="1">
            <a:off x="3165475" y="1108075"/>
            <a:ext cx="5257800" cy="4114800"/>
          </a:xfrm>
          <a:custGeom>
            <a:avLst/>
            <a:gdLst>
              <a:gd name="T0" fmla="*/ 5257800 w 5257800"/>
              <a:gd name="T1" fmla="*/ 2057400 h 4114800"/>
              <a:gd name="T2" fmla="*/ 2628900 w 5257800"/>
              <a:gd name="T3" fmla="*/ 4114800 h 4114800"/>
              <a:gd name="T4" fmla="*/ 0 w 5257800"/>
              <a:gd name="T5" fmla="*/ 2057400 h 4114800"/>
              <a:gd name="T6" fmla="*/ 2628900 w 5257800"/>
              <a:gd name="T7" fmla="*/ 0 h 41148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5257800"/>
              <a:gd name="T13" fmla="*/ 0 h 4114800"/>
              <a:gd name="T14" fmla="*/ 5182785 w 5257800"/>
              <a:gd name="T15" fmla="*/ 4114800 h 41148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57800" h="4114800">
                <a:moveTo>
                  <a:pt x="0" y="0"/>
                </a:moveTo>
                <a:lnTo>
                  <a:pt x="5107774" y="0"/>
                </a:lnTo>
                <a:lnTo>
                  <a:pt x="5257800" y="150026"/>
                </a:lnTo>
                <a:lnTo>
                  <a:pt x="5257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3175" cap="rnd" cmpd="sng">
            <a:solidFill>
              <a:srgbClr val="C0C0C0"/>
            </a:solidFill>
            <a:prstDash val="solid"/>
            <a:round/>
            <a:headEnd/>
            <a:tailEnd/>
          </a:ln>
          <a:effectLst>
            <a:outerShdw blurRad="63500" dist="38500" dir="7500041" sx="98500" sy="100079" kx="99984" algn="tl" rotWithShape="0">
              <a:srgbClr val="000000">
                <a:alpha val="25000"/>
              </a:srgbClr>
            </a:outerShdw>
          </a:effectLst>
        </p:spPr>
        <p:txBody>
          <a:bodyPr anchor="ctr"/>
          <a:lstStyle/>
          <a:p>
            <a:endParaRPr lang="de-DE"/>
          </a:p>
        </p:txBody>
      </p:sp>
      <p:sp>
        <p:nvSpPr>
          <p:cNvPr id="6" name="Rechtwinkliges Dreieck 5"/>
          <p:cNvSpPr>
            <a:spLocks noChangeArrowheads="1"/>
          </p:cNvSpPr>
          <p:nvPr/>
        </p:nvSpPr>
        <p:spPr bwMode="auto"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>
            <a:solidFill>
              <a:srgbClr val="FFFFFF"/>
            </a:solidFill>
            <a:bevel/>
            <a:headEnd/>
            <a:tailEnd/>
          </a:ln>
          <a:effectLst>
            <a:outerShdw blurRad="63500" dist="6350" dir="12899787" algn="tl" rotWithShape="0">
              <a:srgbClr val="000000">
                <a:alpha val="46999"/>
              </a:srgbClr>
            </a:outerShdw>
          </a:effec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 eaLnBrk="1" hangingPunct="1"/>
            <a:endParaRPr lang="en-US" altLang="de-DE">
              <a:solidFill>
                <a:srgbClr val="FFFFFF"/>
              </a:solidFill>
              <a:latin typeface="Constantia" charset="0"/>
            </a:endParaRPr>
          </a:p>
        </p:txBody>
      </p:sp>
      <p:sp>
        <p:nvSpPr>
          <p:cNvPr id="7" name="Freihand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9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2E126-AEAE-AA49-B27D-16728274F836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10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E3ACC1B3-DDAD-1D47-967A-B2900EC52E06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5929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8" name="Freihand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052" name="Titelplatzhalt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Titelmasterformat durch Klicken bearbeiten</a:t>
            </a:r>
            <a:endParaRPr lang="en-US" altLang="de-DE"/>
          </a:p>
        </p:txBody>
      </p:sp>
      <p:sp>
        <p:nvSpPr>
          <p:cNvPr id="2053" name="Textplatzhalt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Textmasterformate durch Klicken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  <a:endParaRPr lang="en-US" altLang="de-DE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A655038-3508-6944-B6C2-5703F759DACC}" type="datetimeFigureOut">
              <a:rPr lang="de-DE"/>
              <a:pPr>
                <a:defRPr/>
              </a:pPr>
              <a:t>01.06.16</a:t>
            </a:fld>
            <a:endParaRPr lang="de-DE"/>
          </a:p>
        </p:txBody>
      </p:sp>
      <p:sp>
        <p:nvSpPr>
          <p:cNvPr id="22" name="Fußzeilenplatzhalt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8" name="Foliennummernplatzhalt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  <a:latin typeface="Constantia" charset="0"/>
              </a:defRPr>
            </a:lvl1pPr>
          </a:lstStyle>
          <a:p>
            <a:fld id="{4E096584-7CEF-B04F-85EA-3D5D19C8EEEA}" type="slidenum">
              <a:rPr lang="de-DE" altLang="de-DE"/>
              <a:pPr/>
              <a:t>‹Nr.›</a:t>
            </a:fld>
            <a:endParaRPr lang="de-DE" altLang="de-DE"/>
          </a:p>
        </p:txBody>
      </p:sp>
      <p:grpSp>
        <p:nvGrpSpPr>
          <p:cNvPr id="2057" name="Gruppieren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ihand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ihand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41" r:id="rId2"/>
    <p:sldLayoutId id="2147483750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51" r:id="rId9"/>
    <p:sldLayoutId id="2147483747" r:id="rId10"/>
    <p:sldLayoutId id="214748374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4.jpeg"/><Relationship Id="rId1" Type="http://schemas.openxmlformats.org/officeDocument/2006/relationships/themeOverride" Target="../theme/themeOverride3.xml"/><Relationship Id="rId2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video" Target="file://localhost/Volumes/MYSTICKB/schulhomepage/erasmus/treffen05/praesentationen/Inklusion%20in%2080%20Sekunden%20erkla&#776;rt.mp4" TargetMode="External"/><Relationship Id="rId4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6" Type="http://schemas.openxmlformats.org/officeDocument/2006/relationships/oleObject" Target="../embeddings/oleObject1.bin"/><Relationship Id="rId7" Type="http://schemas.openxmlformats.org/officeDocument/2006/relationships/image" Target="../media/image18.wmf"/><Relationship Id="rId8" Type="http://schemas.openxmlformats.org/officeDocument/2006/relationships/oleObject" Target="../embeddings/oleObject2.bin"/><Relationship Id="rId9" Type="http://schemas.openxmlformats.org/officeDocument/2006/relationships/image" Target="../media/image19.wmf"/><Relationship Id="rId1" Type="http://schemas.openxmlformats.org/officeDocument/2006/relationships/vmlDrawing" Target="../drawings/vmlDrawing1.vml"/><Relationship Id="rId2" Type="http://schemas.microsoft.com/office/2007/relationships/media" Target="file://localhost/Volumes/MYSTICKB/schulhomepage/erasmus/treffen05/praesentationen/Inklusion%20in%2080%20Sekunden%20erkla&#776;rt.mp4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467544" y="908720"/>
            <a:ext cx="8305800" cy="1143000"/>
          </a:xfrm>
          <a:ln>
            <a:miter lim="800000"/>
            <a:headEnd/>
            <a:tailEnd/>
          </a:ln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de-DE" sz="7200" dirty="0" smtClean="0">
                <a:latin typeface="Times New Roman" pitchFamily="18" charset="0"/>
                <a:cs typeface="Times New Roman" pitchFamily="18" charset="0"/>
              </a:rPr>
              <a:t>Integration/Inklusion</a:t>
            </a:r>
            <a:endParaRPr lang="de-DE" sz="7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7" name="Picture 2" descr="D:\Schule Sylvia\erasmus+\Materialien\Bilder\Schule_Integration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088" y="2205038"/>
            <a:ext cx="3843337" cy="444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Rechteck 7"/>
          <p:cNvSpPr>
            <a:spLocks noChangeArrowheads="1"/>
          </p:cNvSpPr>
          <p:nvPr/>
        </p:nvSpPr>
        <p:spPr bwMode="auto">
          <a:xfrm>
            <a:off x="4932363" y="6092825"/>
            <a:ext cx="4572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200">
                <a:latin typeface="Times New Roman" charset="0"/>
                <a:ea typeface="Times New Roman" charset="0"/>
                <a:cs typeface="Times New Roman" charset="0"/>
              </a:rPr>
              <a:t>Eine Schule für alle (© Mensch zuerst – Netzwerk People  First Deutschland </a:t>
            </a:r>
            <a:r>
              <a:rPr lang="de-DE" altLang="de-DE" sz="1200" b="1">
                <a:latin typeface="Times New Roman" charset="0"/>
                <a:ea typeface="Times New Roman" charset="0"/>
                <a:cs typeface="Times New Roman" charset="0"/>
              </a:rPr>
              <a:t>...</a:t>
            </a:r>
            <a:endParaRPr lang="de-DE" altLang="de-DE" sz="120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4294967295"/>
          </p:nvPr>
        </p:nvSpPr>
        <p:spPr>
          <a:xfrm>
            <a:off x="539750" y="1196975"/>
            <a:ext cx="8229600" cy="4389438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de-DE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Förderung der </a:t>
            </a: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Gemeinschaft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Förderung von Wertschätzung und Respekt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Verhinderung von Ausgrenzung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Teilhabe an allen Bereichen des Lebens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de-DE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de-DE" sz="2800" dirty="0">
              <a:solidFill>
                <a:srgbClr val="0070C0"/>
              </a:solidFill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80523">
            <a:off x="3671888" y="4187825"/>
            <a:ext cx="3937000" cy="142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el 1"/>
          <p:cNvSpPr>
            <a:spLocks noGrp="1"/>
          </p:cNvSpPr>
          <p:nvPr>
            <p:ph type="title"/>
          </p:nvPr>
        </p:nvSpPr>
        <p:spPr>
          <a:xfrm>
            <a:off x="468313" y="1125538"/>
            <a:ext cx="8229600" cy="1143000"/>
          </a:xfrm>
        </p:spPr>
        <p:txBody>
          <a:bodyPr/>
          <a:lstStyle/>
          <a:p>
            <a:pPr eaLnBrk="1" hangingPunct="1"/>
            <a:r>
              <a:rPr lang="de-DE" altLang="de-DE" sz="44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Inklusion an der Oberschule Oelsnitz</a:t>
            </a:r>
          </a:p>
        </p:txBody>
      </p:sp>
      <p:sp>
        <p:nvSpPr>
          <p:cNvPr id="16387" name="Inhaltsplatzhalter 2"/>
          <p:cNvSpPr>
            <a:spLocks noGrp="1"/>
          </p:cNvSpPr>
          <p:nvPr>
            <p:ph idx="1"/>
          </p:nvPr>
        </p:nvSpPr>
        <p:spPr>
          <a:xfrm>
            <a:off x="395288" y="2446338"/>
            <a:ext cx="8229600" cy="4387850"/>
          </a:xfrm>
        </p:spPr>
        <p:txBody>
          <a:bodyPr/>
          <a:lstStyle/>
          <a:p>
            <a:pPr marL="514350" indent="-514350" eaLnBrk="1" hangingPunct="1">
              <a:buFont typeface="Calibri" charset="0"/>
              <a:buAutoNum type="arabicPeriod"/>
            </a:pPr>
            <a:r>
              <a:rPr lang="de-DE" altLang="de-DE" sz="32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integrativ unterrichtete Kinder:</a:t>
            </a:r>
            <a:r>
              <a:rPr lang="de-DE" altLang="de-DE" sz="24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de-DE" altLang="de-DE" sz="24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 z.Z. 28 Schüler, davon 2 ohne bisherigen Bescheid, 2 mit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zwei Förderschwerpunkten</a:t>
            </a:r>
          </a:p>
          <a:p>
            <a:pPr marL="514350" indent="-514350" eaLnBrk="1" hangingPunct="1">
              <a:buFont typeface="Calibri" charset="0"/>
              <a:buAutoNum type="arabicPeriod"/>
            </a:pPr>
            <a:r>
              <a:rPr lang="de-DE" altLang="de-DE" sz="32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Förderschwerpunkte:</a:t>
            </a:r>
            <a:r>
              <a:rPr lang="de-DE" altLang="de-DE" sz="24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/>
            </a:r>
            <a:br>
              <a:rPr lang="de-DE" altLang="de-DE" sz="24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a) Lernen 		10				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b) Sprache 		  7			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c) Hören 		  2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d) Sehen 		  1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e) sozial- emotional 	  9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f) körperlich-motorisch  1</a:t>
            </a:r>
            <a:endParaRPr lang="de-DE" altLang="de-DE" sz="240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z="32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3. Nachteilsausgleiche</a:t>
            </a:r>
          </a:p>
        </p:txBody>
      </p:sp>
      <p:sp>
        <p:nvSpPr>
          <p:cNvPr id="17411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2" charset="2"/>
              <a:buNone/>
            </a:pPr>
            <a:endParaRPr lang="de-DE" altLang="de-DE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>
              <a:buFont typeface="Wingdings 2" charset="2"/>
              <a:buNone/>
            </a:pPr>
            <a:r>
              <a:rPr lang="de-DE" altLang="de-DE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FSP „Lernen“:</a:t>
            </a:r>
          </a:p>
          <a:p>
            <a:pPr eaLnBrk="1" hangingPunct="1">
              <a:buFont typeface="Wingdings 2" charset="2"/>
              <a:buNone/>
            </a:pPr>
            <a:r>
              <a:rPr lang="de-DE" altLang="de-DE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/>
            </a:r>
            <a:br>
              <a:rPr lang="de-DE" altLang="de-DE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- Zeitverlängerung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-  vergrößerte Kopien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-  Lückentexte 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- Herunterbrechen des Zahlenraumes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- häufigere Verwendung des Taschenrechners</a:t>
            </a:r>
          </a:p>
          <a:p>
            <a:pPr eaLnBrk="1" hangingPunct="1">
              <a:buFont typeface="Wingdings 2" charset="2"/>
              <a:buNone/>
            </a:pP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	- Verwenden einer Übersicht bei den Malfolgen </a:t>
            </a:r>
          </a:p>
          <a:p>
            <a:pPr eaLnBrk="1" hangingPunct="1">
              <a:buFont typeface="Wingdings 2" charset="2"/>
              <a:buNone/>
            </a:pPr>
            <a:endParaRPr lang="de-DE" altLang="de-DE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feld 2"/>
          <p:cNvSpPr txBox="1">
            <a:spLocks noChangeArrowheads="1"/>
          </p:cNvSpPr>
          <p:nvPr/>
        </p:nvSpPr>
        <p:spPr bwMode="auto">
          <a:xfrm>
            <a:off x="611188" y="1052513"/>
            <a:ext cx="676910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6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FSP „Sprache“:</a:t>
            </a: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250825" y="-650875"/>
            <a:ext cx="7964488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solidFill>
                  <a:srgbClr val="0070C0"/>
                </a:solidFill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solidFill>
                  <a:srgbClr val="0070C0"/>
                </a:solidFill>
                <a:latin typeface="Calibri" charset="0"/>
                <a:ea typeface="Calibri" charset="0"/>
                <a:cs typeface="Times New Roman" charset="0"/>
              </a:rPr>
              <a:t>	</a:t>
            </a: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- Teiltexte vorgeben mit farblichen oder 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   bildhaften Hilfen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Wesentliches in schriftlichen Informationen 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   farbig hervorheben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          - Hilfestellung durch Vorlesen und erklärende Hinweise, 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  auch bei Klassenarbeiten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feld 2"/>
          <p:cNvSpPr txBox="1">
            <a:spLocks noChangeArrowheads="1"/>
          </p:cNvSpPr>
          <p:nvPr/>
        </p:nvSpPr>
        <p:spPr bwMode="auto">
          <a:xfrm>
            <a:off x="611188" y="1052513"/>
            <a:ext cx="676910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6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FSP „Hören“:</a:t>
            </a: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250825" y="-42863"/>
            <a:ext cx="5540375" cy="38004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solidFill>
                  <a:srgbClr val="0070C0"/>
                </a:solidFill>
                <a:latin typeface="Calibri" charset="0"/>
                <a:ea typeface="Calibri" charset="0"/>
                <a:cs typeface="Times New Roman" charset="0"/>
              </a:rPr>
              <a:t>	</a:t>
            </a:r>
            <a:endParaRPr lang="de-DE" altLang="de-DE" sz="2400">
              <a:solidFill>
                <a:srgbClr val="0070C0"/>
              </a:solidFill>
              <a:latin typeface="Times New Roman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Kopien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Drehstuhl, Teppichboden, Gardinen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Sitzplatz ganz vorn am Fenster 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          - keine Höraufgaben von CD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adaptierte Prüfung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feld 2"/>
          <p:cNvSpPr txBox="1">
            <a:spLocks noChangeArrowheads="1"/>
          </p:cNvSpPr>
          <p:nvPr/>
        </p:nvSpPr>
        <p:spPr bwMode="auto">
          <a:xfrm>
            <a:off x="611188" y="1052513"/>
            <a:ext cx="6769100" cy="409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6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FSP „Sehen“:</a:t>
            </a: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250825" y="-1189038"/>
            <a:ext cx="7285038" cy="6092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solidFill>
                  <a:srgbClr val="0070C0"/>
                </a:solidFill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solidFill>
                  <a:srgbClr val="0070C0"/>
                </a:solidFill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solidFill>
                <a:srgbClr val="0070C0"/>
              </a:solidFill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solidFill>
                  <a:srgbClr val="0070C0"/>
                </a:solidFill>
                <a:latin typeface="Calibri" charset="0"/>
                <a:ea typeface="Calibri" charset="0"/>
                <a:cs typeface="Times New Roman" charset="0"/>
              </a:rPr>
              <a:t>	</a:t>
            </a: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- gute Zimmerbeleuchtung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saubere Tafel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          - Sitzplatz am Fenster bzw. gut gegenüber der Tafel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kontrastreiche Schrift an der Tafel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schwarzer Fineliner statt Bleistift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Leselupe oder eine kleine zusätzliche Lampe 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   am Arbeitsplatz</a:t>
            </a:r>
          </a:p>
          <a:p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eigene Computertastatur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feld 2"/>
          <p:cNvSpPr txBox="1">
            <a:spLocks noChangeArrowheads="1"/>
          </p:cNvSpPr>
          <p:nvPr/>
        </p:nvSpPr>
        <p:spPr bwMode="auto">
          <a:xfrm>
            <a:off x="611188" y="1052513"/>
            <a:ext cx="676910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6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FSP „Sozial- emotional“:</a:t>
            </a: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1507" name="Rectangle 2"/>
          <p:cNvSpPr>
            <a:spLocks noChangeArrowheads="1"/>
          </p:cNvSpPr>
          <p:nvPr/>
        </p:nvSpPr>
        <p:spPr bwMode="auto">
          <a:xfrm>
            <a:off x="250825" y="1033463"/>
            <a:ext cx="3155950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- Einzelgespräche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feld 2"/>
          <p:cNvSpPr txBox="1">
            <a:spLocks noChangeArrowheads="1"/>
          </p:cNvSpPr>
          <p:nvPr/>
        </p:nvSpPr>
        <p:spPr bwMode="auto">
          <a:xfrm>
            <a:off x="611188" y="1052513"/>
            <a:ext cx="6769100" cy="289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6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FSP „Körperlich- motorisch“:</a:t>
            </a: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250825" y="665163"/>
            <a:ext cx="6659563" cy="238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- Hilfestellung bei der Ausführung bestimmter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  Tätigkeiten</a:t>
            </a:r>
          </a:p>
          <a:p>
            <a:pPr eaLnBrk="1" hangingPunct="1"/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Zeitverlängerung bei schriftlichen Arbeiten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feld 2"/>
          <p:cNvSpPr txBox="1">
            <a:spLocks noChangeArrowheads="1"/>
          </p:cNvSpPr>
          <p:nvPr/>
        </p:nvSpPr>
        <p:spPr bwMode="auto">
          <a:xfrm>
            <a:off x="611188" y="836613"/>
            <a:ext cx="6769100" cy="2586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32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  <a:sym typeface="Wingdings" charset="2"/>
              </a:rPr>
              <a:t>4. Team Teaching</a:t>
            </a:r>
            <a:endParaRPr lang="de-DE" altLang="de-DE" sz="32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 u="sng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eaLnBrk="1" hangingPunct="1"/>
            <a:endParaRPr lang="de-DE" altLang="de-DE" sz="2600">
              <a:solidFill>
                <a:srgbClr val="0070C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23555" name="Rectangle 2"/>
          <p:cNvSpPr>
            <a:spLocks noChangeArrowheads="1"/>
          </p:cNvSpPr>
          <p:nvPr/>
        </p:nvSpPr>
        <p:spPr bwMode="auto">
          <a:xfrm>
            <a:off x="250825" y="919163"/>
            <a:ext cx="6923088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69938" algn="l"/>
              </a:tabLs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endParaRPr lang="de-DE" altLang="de-DE" sz="1100">
              <a:latin typeface="Calibri" charset="0"/>
              <a:ea typeface="Calibri" charset="0"/>
              <a:cs typeface="Times New Roman" charset="0"/>
            </a:endParaRPr>
          </a:p>
          <a:p>
            <a:pPr eaLnBrk="1" hangingPunct="1"/>
            <a:r>
              <a:rPr lang="de-DE" altLang="de-DE" sz="1100">
                <a:latin typeface="Calibri" charset="0"/>
                <a:ea typeface="Calibri" charset="0"/>
                <a:cs typeface="Times New Roman" charset="0"/>
              </a:rPr>
              <a:t>	</a:t>
            </a: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- in den Klassen mit Integrationsschülern</a:t>
            </a:r>
            <a:b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</a:b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  </a:t>
            </a: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  <a:sym typeface="Wingdings" charset="2"/>
              </a:rPr>
              <a:t>5d, 6c, 7c, 8d</a:t>
            </a:r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 </a:t>
            </a:r>
          </a:p>
          <a:p>
            <a:pPr eaLnBrk="1" hangingPunct="1"/>
            <a:r>
              <a:rPr lang="de-DE" altLang="de-DE" sz="2400">
                <a:solidFill>
                  <a:srgbClr val="0070C0"/>
                </a:solidFill>
                <a:latin typeface="Times New Roman" charset="0"/>
                <a:ea typeface="Calibri" charset="0"/>
                <a:cs typeface="Times New Roman" charset="0"/>
              </a:rPr>
              <a:t>	- in den Fächern Deutsch, Mathematik, Englisch</a:t>
            </a:r>
          </a:p>
        </p:txBody>
      </p:sp>
      <p:pic>
        <p:nvPicPr>
          <p:cNvPr id="23556" name="Picture 2" descr="D:\Schule Sylvia\erasmus+\Materialien\Bilder Inklusion\schulprogramm-integration_550x27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3357563"/>
            <a:ext cx="6983413" cy="30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sz="5400" u="sng" dirty="0" smtClean="0">
                <a:latin typeface="Times New Roman" pitchFamily="18" charset="0"/>
                <a:cs typeface="Times New Roman" pitchFamily="18" charset="0"/>
              </a:rPr>
              <a:t>Inklusion in der BRD</a:t>
            </a:r>
            <a:endParaRPr lang="de-DE" dirty="0"/>
          </a:p>
        </p:txBody>
      </p:sp>
      <p:pic>
        <p:nvPicPr>
          <p:cNvPr id="24579" name="Picture 2" descr="D:\Schule Sylvia\erasmus+\Materialien\Bilder Inklusion\InklusionSchaubil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1916113"/>
            <a:ext cx="6442075" cy="454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684213" y="1125538"/>
            <a:ext cx="7848600" cy="58467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4400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Gliederung: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4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Was bedeuten Integration/ Inklusion?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de-DE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Welche Vorteile hat Inklusion?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de-DE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Wie erfolgt Inklusion an unserer</a:t>
            </a:r>
            <a:b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Schule?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de-DE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Statistik BRD</a:t>
            </a:r>
            <a:r>
              <a:rPr lang="de-DE" sz="3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de-DE" sz="3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de-DE" sz="3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Schule Sylvia\erasmus+\Materialien\Diagramme Inklusion\Diagramm4.t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450" y="1052513"/>
            <a:ext cx="6904038" cy="515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D:\Schule Sylvia\erasmus+\Materialien\Diagramme Inklusion\Diagramm3.t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550" y="981075"/>
            <a:ext cx="7200900" cy="521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 descr="D:\Schule Sylvia\erasmus+\Materialien\Diagramme Inklusion\Diagramm1.t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750" y="1557338"/>
            <a:ext cx="8142288" cy="447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D:\Schule Sylvia\erasmus+\Materialien\Diagramme Inklusion\Diagramm2.tif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650" y="1196975"/>
            <a:ext cx="7596188" cy="516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klusion in 80 Sekunden erklärt.mp4">
            <a:hlinkClick r:id="" action="ppaction://media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060575"/>
            <a:ext cx="6518275" cy="366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06663" y="2965450"/>
          <a:ext cx="4130675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Objekt-Manager-Shellobjekt" showAsIcon="1" r:id="rId6" imgW="4129920" imgH="925920" progId="Package">
                  <p:embed/>
                </p:oleObj>
              </mc:Choice>
              <mc:Fallback>
                <p:oleObj name="Objekt-Manager-Shellobjekt" showAsIcon="1" r:id="rId6" imgW="4129920" imgH="925920" progId="Packag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6663" y="2965450"/>
                        <a:ext cx="4130675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2506663" y="2965450"/>
          <a:ext cx="4130675" cy="92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Objekt-Manager-Shellobjekt" showAsIcon="1" r:id="rId8" imgW="4129920" imgH="925920" progId="Package">
                  <p:embed/>
                </p:oleObj>
              </mc:Choice>
              <mc:Fallback>
                <p:oleObj name="Objekt-Manager-Shellobjekt" showAsIcon="1" r:id="rId8" imgW="4129920" imgH="925920" progId="Packag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6663" y="2965450"/>
                        <a:ext cx="4130675" cy="925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449762"/>
          </a:xfrm>
          <a:ln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de-DE" sz="4000" dirty="0" smtClean="0"/>
              <a:t>Erstellt vom Neigungskurs „Europa“ der Oberschule Oelsnitz</a:t>
            </a:r>
            <a:br>
              <a:rPr lang="de-DE" sz="4000" dirty="0" smtClean="0"/>
            </a:br>
            <a:r>
              <a:rPr lang="de-DE" sz="4000" dirty="0" smtClean="0"/>
              <a:t>Projektkoordinatorin:</a:t>
            </a:r>
            <a:br>
              <a:rPr lang="de-DE" sz="4000" dirty="0" smtClean="0"/>
            </a:br>
            <a:r>
              <a:rPr lang="de-DE" sz="4000" dirty="0" smtClean="0"/>
              <a:t> Sylvia Peterhänsel</a:t>
            </a:r>
            <a:r>
              <a:rPr lang="de-DE" dirty="0" smtClean="0"/>
              <a:t/>
            </a:r>
            <a:br>
              <a:rPr lang="de-DE" dirty="0" smtClean="0"/>
            </a:br>
            <a:endParaRPr lang="de-DE" dirty="0" smtClean="0"/>
          </a:p>
        </p:txBody>
      </p:sp>
      <p:pic>
        <p:nvPicPr>
          <p:cNvPr id="29699" name="Picture 2" descr="F:\Logo\Erasmuslogo we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3713" y="4149725"/>
            <a:ext cx="5857875" cy="167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3" descr="D:\Schule Sylvia\erasmus+\Materialien\Bilder\schaubild-inklusion-integ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038" y="2997200"/>
            <a:ext cx="4902200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feld 1"/>
          <p:cNvSpPr txBox="1">
            <a:spLocks noChangeArrowheads="1"/>
          </p:cNvSpPr>
          <p:nvPr/>
        </p:nvSpPr>
        <p:spPr bwMode="auto">
          <a:xfrm>
            <a:off x="1187450" y="1412875"/>
            <a:ext cx="7056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endParaRPr lang="de-DE" altLang="de-DE">
              <a:latin typeface="Constantia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971550" y="836613"/>
            <a:ext cx="7200900" cy="31702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Integration = Wiederherstellung eines</a:t>
            </a:r>
            <a:b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Ganzen, einer Einheit</a:t>
            </a:r>
            <a:b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= Zusammenfügen von vorher</a:t>
            </a:r>
            <a:b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  Getrenntem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u="sng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Etappen:</a:t>
            </a: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b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</a:t>
            </a:r>
            <a:r>
              <a:rPr lang="de-DE" sz="2800" u="sng" dirty="0">
                <a:solidFill>
                  <a:srgbClr val="0070C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1. Etappe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200" u="sng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8197" name="Rechteck 4"/>
          <p:cNvSpPr>
            <a:spLocks noChangeArrowheads="1"/>
          </p:cNvSpPr>
          <p:nvPr/>
        </p:nvSpPr>
        <p:spPr bwMode="auto">
          <a:xfrm>
            <a:off x="7019925" y="6092825"/>
            <a:ext cx="91916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200">
                <a:latin typeface="Times New Roman" charset="0"/>
                <a:ea typeface="Times New Roman" charset="0"/>
                <a:cs typeface="Times New Roman" charset="0"/>
              </a:rPr>
              <a:t>© indiwi.de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Schule Sylvia\erasmus+\Materialien\schaubild-inklusion-integ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213" y="1700213"/>
            <a:ext cx="4902200" cy="379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feld 2"/>
          <p:cNvSpPr txBox="1">
            <a:spLocks noChangeArrowheads="1"/>
          </p:cNvSpPr>
          <p:nvPr/>
        </p:nvSpPr>
        <p:spPr bwMode="auto">
          <a:xfrm>
            <a:off x="7235825" y="6021388"/>
            <a:ext cx="10810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200">
                <a:latin typeface="Times New Roman" charset="0"/>
                <a:ea typeface="Times New Roman" charset="0"/>
                <a:cs typeface="Times New Roman" charset="0"/>
              </a:rPr>
              <a:t>© indiwi.de</a:t>
            </a:r>
          </a:p>
        </p:txBody>
      </p:sp>
      <p:sp>
        <p:nvSpPr>
          <p:cNvPr id="9220" name="Textfeld 3"/>
          <p:cNvSpPr txBox="1">
            <a:spLocks noChangeArrowheads="1"/>
          </p:cNvSpPr>
          <p:nvPr/>
        </p:nvSpPr>
        <p:spPr bwMode="auto">
          <a:xfrm>
            <a:off x="755650" y="908050"/>
            <a:ext cx="19446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6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    </a:t>
            </a:r>
            <a:r>
              <a:rPr lang="de-DE" altLang="de-DE" sz="2800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de-DE" altLang="de-DE" sz="28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2. Etappe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Schule Sylvia\erasmus+\Materialien\schaubild-inklusion-integ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00338" y="1773238"/>
            <a:ext cx="5402262" cy="425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feld 2"/>
          <p:cNvSpPr txBox="1">
            <a:spLocks noChangeArrowheads="1"/>
          </p:cNvSpPr>
          <p:nvPr/>
        </p:nvSpPr>
        <p:spPr bwMode="auto">
          <a:xfrm>
            <a:off x="1042988" y="836613"/>
            <a:ext cx="223361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8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3. Etappe</a:t>
            </a:r>
          </a:p>
        </p:txBody>
      </p:sp>
      <p:sp>
        <p:nvSpPr>
          <p:cNvPr id="10244" name="Textfeld 4"/>
          <p:cNvSpPr txBox="1">
            <a:spLocks noChangeArrowheads="1"/>
          </p:cNvSpPr>
          <p:nvPr/>
        </p:nvSpPr>
        <p:spPr bwMode="auto">
          <a:xfrm>
            <a:off x="7164388" y="5805488"/>
            <a:ext cx="11525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200">
                <a:latin typeface="Times New Roman" charset="0"/>
                <a:ea typeface="Times New Roman" charset="0"/>
                <a:cs typeface="Times New Roman" charset="0"/>
              </a:rPr>
              <a:t>© indiwi.de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feld 1"/>
          <p:cNvSpPr txBox="1">
            <a:spLocks noChangeArrowheads="1"/>
          </p:cNvSpPr>
          <p:nvPr/>
        </p:nvSpPr>
        <p:spPr bwMode="auto">
          <a:xfrm>
            <a:off x="1187450" y="1412875"/>
            <a:ext cx="70564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endParaRPr lang="de-DE" altLang="de-DE">
              <a:latin typeface="Constantia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971550" y="836613"/>
            <a:ext cx="7200900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Inklusion = Teilhabe an allen Bereichen des </a:t>
            </a:r>
            <a:b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                   gesellschaftlichen Lebens</a:t>
            </a:r>
            <a:b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de-DE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200" u="sng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200" u="sng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1268" name="Picture 2" descr="D:\Schule Sylvia\erasmus+\schaubild-inklusion-integ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2420938"/>
            <a:ext cx="5765800" cy="3719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hteck 5"/>
          <p:cNvSpPr>
            <a:spLocks noChangeArrowheads="1"/>
          </p:cNvSpPr>
          <p:nvPr/>
        </p:nvSpPr>
        <p:spPr bwMode="auto">
          <a:xfrm>
            <a:off x="6732588" y="5949950"/>
            <a:ext cx="91916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1200">
                <a:latin typeface="Times New Roman" charset="0"/>
                <a:ea typeface="Times New Roman" charset="0"/>
                <a:cs typeface="Times New Roman" charset="0"/>
              </a:rPr>
              <a:t>© indiwi.de</a:t>
            </a:r>
          </a:p>
        </p:txBody>
      </p:sp>
      <p:sp>
        <p:nvSpPr>
          <p:cNvPr id="11270" name="Rechteck 6"/>
          <p:cNvSpPr>
            <a:spLocks noChangeArrowheads="1"/>
          </p:cNvSpPr>
          <p:nvPr/>
        </p:nvSpPr>
        <p:spPr bwMode="auto">
          <a:xfrm>
            <a:off x="611188" y="765175"/>
            <a:ext cx="15398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800" u="sng">
                <a:solidFill>
                  <a:srgbClr val="0070C0"/>
                </a:solidFill>
                <a:latin typeface="Times New Roman" charset="0"/>
                <a:ea typeface="Times New Roman" charset="0"/>
                <a:cs typeface="Times New Roman" charset="0"/>
              </a:rPr>
              <a:t>4. Etappe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feld 1"/>
          <p:cNvSpPr txBox="1">
            <a:spLocks noChangeArrowheads="1"/>
          </p:cNvSpPr>
          <p:nvPr/>
        </p:nvSpPr>
        <p:spPr bwMode="auto">
          <a:xfrm>
            <a:off x="971550" y="1268413"/>
            <a:ext cx="73453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endParaRPr lang="de-DE" altLang="de-DE">
              <a:latin typeface="Constantia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116013" y="765175"/>
            <a:ext cx="6911975" cy="8648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Inklusion ist die Weiterentwicklung der Integration. Sie bedeutet die Überwindung jeder Form von Ausgrenzung.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20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20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20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20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20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20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200" dirty="0">
              <a:latin typeface="+mn-lt"/>
              <a:ea typeface="+mn-ea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>
                <a:latin typeface="+mn-lt"/>
                <a:ea typeface="+mn-ea"/>
                <a:cs typeface="+mn-cs"/>
              </a:rPr>
              <a:t>                                                                                                                                     © Susanne </a:t>
            </a:r>
            <a:r>
              <a:rPr lang="de-DE" sz="1200" dirty="0" err="1">
                <a:latin typeface="+mn-lt"/>
                <a:ea typeface="+mn-ea"/>
                <a:cs typeface="+mn-cs"/>
              </a:rPr>
              <a:t>Wustmann</a:t>
            </a:r>
            <a:endParaRPr lang="de-DE" sz="1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2292" name="Picture 3" descr="D:\Schule Sylvia\erasmus+\Materialien\Bilder Inklusion\cache_171018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513" y="2781300"/>
            <a:ext cx="3484562" cy="3484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827088" y="1412875"/>
            <a:ext cx="7200900" cy="2246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Inklusion bedeutet, dass jeder, auch ein Menschen mit Behinderungen, seine Schule frei wählen kann .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800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Dies ist ein Menschenrecht.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de-DE" sz="28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3315" name="Picture 2" descr="F:\Bilder Inklusion\Menschenrec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6038" y="3500438"/>
            <a:ext cx="4156075" cy="294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altLang="de-DE" sz="4400" u="sng"/>
              <a:t>Vorteile der Inklusion: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Zwei-Lehrer- Prinzip </a:t>
            </a:r>
            <a:r>
              <a:rPr lang="de-DE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den </a:t>
            </a: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Hauptfächern</a:t>
            </a:r>
            <a:b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 Team Teaching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de-DE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z</a:t>
            </a: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ieldifferenter Unterricht </a:t>
            </a: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durch </a:t>
            </a:r>
            <a:r>
              <a:rPr lang="de-DE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selbständiges Arbeiten auf verschiedenen </a:t>
            </a: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Niveaustufen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Aufbau und Organisation inklusiver Lerngruppen </a:t>
            </a: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    </a:t>
            </a: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gute </a:t>
            </a:r>
            <a:r>
              <a:rPr lang="de-DE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Motivation der </a:t>
            </a: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Schüler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Times New Roman" panose="02020603050405020304" pitchFamily="18" charset="0"/>
              <a:buChar char="•"/>
              <a:defRPr/>
            </a:pP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Förderung individueller Stärken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de-DE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emeinsames Lernen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Bekämpfung von Diskriminierung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r>
              <a:rPr lang="de-DE" sz="28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Abbau von Mobbing und Gewalt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anose="020B0604020202020204" pitchFamily="34" charset="0"/>
              <a:buChar char="•"/>
              <a:defRPr/>
            </a:pPr>
            <a:endParaRPr lang="de-DE" sz="2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de-DE" sz="2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" panose="05000000000000000000" pitchFamily="2" charset="2"/>
              <a:buChar char="Ø"/>
              <a:defRPr/>
            </a:pP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yperion">
  <a:themeElements>
    <a:clrScheme name="Hyperion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Hyperion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Hyperio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Hyperion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Hyperion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Hyperion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190</Words>
  <Application>Microsoft Macintosh PowerPoint</Application>
  <PresentationFormat>Bildschirmpräsentation (4:3)</PresentationFormat>
  <Paragraphs>182</Paragraphs>
  <Slides>25</Slides>
  <Notes>0</Notes>
  <HiddenSlides>0</HiddenSlides>
  <MMClips>1</MMClips>
  <ScaleCrop>false</ScaleCrop>
  <HeadingPairs>
    <vt:vector size="8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2</vt:i4>
      </vt:variant>
      <vt:variant>
        <vt:lpstr>Folientitel</vt:lpstr>
      </vt:variant>
      <vt:variant>
        <vt:i4>25</vt:i4>
      </vt:variant>
    </vt:vector>
  </HeadingPairs>
  <TitlesOfParts>
    <vt:vector size="34" baseType="lpstr">
      <vt:lpstr>Arial</vt:lpstr>
      <vt:lpstr>Calibri</vt:lpstr>
      <vt:lpstr>Constantia</vt:lpstr>
      <vt:lpstr>Wingdings 2</vt:lpstr>
      <vt:lpstr>Times New Roman</vt:lpstr>
      <vt:lpstr>Wingdings</vt:lpstr>
      <vt:lpstr>Hyperion</vt:lpstr>
      <vt:lpstr>Objekt-Manager-Shellobjekt</vt:lpstr>
      <vt:lpstr>Paket</vt:lpstr>
      <vt:lpstr>Integration/Inklusion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Vorteile der Inklusion:</vt:lpstr>
      <vt:lpstr>PowerPoint-Präsentation</vt:lpstr>
      <vt:lpstr>Inklusion an der Oberschule Oelsnitz</vt:lpstr>
      <vt:lpstr>3. Nachteilsausgleiche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Inklusion in der BRD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Erstellt vom Neigungskurs „Europa“ der Oberschule Oelsnitz Projektkoordinatorin:  Sylvia Peterhänsel </vt:lpstr>
    </vt:vector>
  </TitlesOfParts>
  <LinksUpToDate>false</LinksUpToDate>
  <SharedDoc>false</SharedDoc>
  <HyperlinksChanged>false</HyperlinksChanged>
  <AppVersion>15.0022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Integration/Inklusion</dc:title>
  <dc:creator>Sylvia</dc:creator>
  <cp:lastModifiedBy>Ein Microsoft Office-Anwender</cp:lastModifiedBy>
  <cp:revision>74</cp:revision>
  <dcterms:created xsi:type="dcterms:W3CDTF">2016-04-06T07:40:08Z</dcterms:created>
  <dcterms:modified xsi:type="dcterms:W3CDTF">2016-06-01T14:35:05Z</dcterms:modified>
</cp:coreProperties>
</file>